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Nunito"/>
      <p:regular r:id="rId21"/>
      <p:bold r:id="rId22"/>
      <p:italic r:id="rId23"/>
      <p:boldItalic r:id="rId24"/>
    </p:embeddedFont>
    <p:embeddedFont>
      <p:font typeface="Maven Pro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5">
          <p15:clr>
            <a:srgbClr val="747775"/>
          </p15:clr>
        </p15:guide>
        <p15:guide id="2" orient="horz" pos="10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5" orient="horz"/>
        <p:guide pos="10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avenPro-bold.fntdata"/><Relationship Id="rId25" Type="http://schemas.openxmlformats.org/officeDocument/2006/relationships/font" Target="fonts/Maven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Welcome to an introduction to parallelism,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Where </a:t>
            </a:r>
            <a:r>
              <a:rPr lang="en"/>
              <a:t>in </a:t>
            </a:r>
            <a:r>
              <a:rPr lang="en"/>
              <a:t>this first episode, we'll introduce what we mean by parallelism,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And the key approaches and technologies we can use to parallelise our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f6850654bc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f6850654bc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Here's another perspective…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does all this mean in terms of how we approach parallel programming?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this mean for how we structure the problems we'll solve in parallel?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look at two classes of problem…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of these is embarrassingly parallel - or EP - problems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These are the easiest to understand and parallelise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is where the problem space can be simply divided across processors,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With each processor being responsible for a portion of the problem to solve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Examples of this are Monte Carlo simulation problems, big data search problems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 Monte Carlo simulations, some random element is used to determine the initial conditions for a simulation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Some parts of the simulation may finish quicker by a process, some may take longer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But it doesn't matter - each portion is computed independently of the others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other classes of problem, let's call these general parallel (or non EP) problems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Sometimes not all parts of a solution can be parallelised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Usually, this is because part of the problem solution is dependent on the result of another part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Depending on the degree of data dependency, can mean solutions are more complex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 example of this is crystal simulation, used in things like drug discovery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atomic simulation parts are often divided into domains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With processors responsible for a domain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But each domain needs to communicate with neighbouring domains,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to exchange results of processing that may affect them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Therefore, a great deal more data dependency, a great deal more complex a solution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Throughout this course we'll look at examples of both of these types of problem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f02e7f815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2f02e7f81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That's all for this episode.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Thanks for </a:t>
            </a:r>
            <a:r>
              <a:rPr lang="en">
                <a:solidFill>
                  <a:schemeClr val="dk1"/>
                </a:solidFill>
              </a:rPr>
              <a:t>listening</a:t>
            </a:r>
            <a:r>
              <a:rPr lang="en">
                <a:solidFill>
                  <a:schemeClr val="dk1"/>
                </a:solidFill>
              </a:rPr>
              <a:t>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So in terms of the things we'll learning about,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We'll look at </a:t>
            </a:r>
            <a:r>
              <a:rPr lang="en"/>
              <a:t>the fundamentals of parallelisation and parallel programming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As well as two key perspectives of parallelisation - shared memory and and distributed memory,</a:t>
            </a:r>
            <a:br>
              <a:rPr lang="en"/>
            </a:br>
            <a:r>
              <a:rPr lang="en"/>
              <a:t>And how they apply to threads and processes that we can use to parallelise our code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We'll also look at the key differences between data parallelism and message passing paradigms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And look at what is meant by an "embarrassingly parallel" problem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f6850654bc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f6850654bc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Parallelisation (or parallelism) is a technique that allows us to divide a complex computational task into smaller subtasks,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enabling these smaller subtasks to be executed in parallel,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with the goal to improve performance - for example by allowing us to do more computation in the same period of time,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or to reduce how long it takes to do the same amount of computation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At some point in your career, you’ve probably asked the question “How can I make my code run faster?”. Of course, the answer to this question will depend sensitively on your specific situation, but here are a few approaches you might try doing.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You may use a better compiler - if you're using something like gcc to compile your code, if you have access to it, use a better more performant compiler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Such as vendor-specific compilers from Intel or AMD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And different compilers often work better for different types of problem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You could also develop or adopt more efficient theoretical methods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by essentially adapting the science to be more efficient,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and then reimplement the code according to this revised method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Alternatively, you might optimise the existing code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for example looking at your code and removing unnecessary computation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although sometimes optimising code makes your code less readable,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and then harder to understand and adapt in the future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And yet another way is to move computationally demanding parts (or whole program) into more performant languages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For example, taking code written in Python and rewriting all (or part of it) in C,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And using that instead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Although this can take a great deal of effort!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Each of the above approaches is certainly valid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Sometimes big gains can be had by analysing your code to understand where parts are not performing well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And doing something that works faster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And so such ways are intended to reduce the total amount of work required by the computer to run your code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Now a different strategy for speeding up codes is parallelisation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in which you split the computational work among multiple processing units that labor simultaneously to accomplish the work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f6850654bc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f6850654bc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programming assumes that computers execute one operation at a time in the sequence specified by your program code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At any time step, the computer’s CPU core will be working on one particular operation from the sequence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 other words, a problem is broken into discrete series of instructions that are executed one after another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Therefore only one instruction can execute at any moment in time. We will call this traditional style "sequential computing"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reality of this is a great deal more complex with modern CPUs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Modern CPUs actually perform a great deal of parallelisation in hardware anyway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Allowing the CPU to many types of operations simultaneously (where the program allows this to happen)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Employing methods such as branch prediction, for example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Where the CPU attempts to predict what your program will do next when it reaches a condition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And execute these possibilities simultaneously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Then, when it's known what your program did, one of those choices is valid, and it already has the answer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But techniques like this only go so far, and are low level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and only works within the context of a single CPU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And in many ways, the operation of your code is essentially sequential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 in parallel programs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“processing units” might include central processing units (CPUs), graphics processing units (GPUs), vector processing units (VPUs), or something else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You explicitly dictate how parallelism will occur within your code in some way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And as we'll see with OpenMP and MPI, the ways this can be done within our code can be very different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f6850654bc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f6850654bc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 concept of parallel computing is hopefully not too hard to understand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divide our job in tasks that can be executed at the same time so that we finish the job in a fraction of the time that it would have taken if the tasks were executed one by 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Suppose that we want to paint the four walls in a room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can divide our problem into 4 different tasks, with each task dedicated to painting one of the walls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For this case, our 4 tasks are independent from each other in the sense that we don’t need to finish one to start another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However, this does not automatically mean that the tasks can be executed simultaneously or in parallel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It all depends on on the amount of resources that we have for the tasks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 this case, the number of painters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there is only one painter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they could work for a while in one wall, then start painting another one,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then work a little bit on the third one, and so 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tasks are being executed concurrently but not in parallel and only one task is being performed at a time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If we have 2 or more painters for the job, then the tasks can be performed in parallel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of course, the more painters we have (up to a maximum of 4), the more parallelisation can occur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 faster the job will be completed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 if we have more than four painters (and assuming only one painter can work on a wall at one time)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doesn't help us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Since we only have four walls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 some painters are hanging around doing nothing, and would be a waste of resources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Conceptually, in compute resource terms, these types of scenario come up quite a lot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6850654bc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f6850654bc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look at parallelism in general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It's simple in principle - we divide up our problem into pieces and process it over many cpus, computers,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technically, it's not a simple problem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typical computer: single CPU, RAM, hard disk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if we add a CPU, let's take memory - how do we handle is over multiple cores?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 we have it so that cores share RAM, or each core has dedicated RAM?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With shared memory - what happens when two cores write to it simultaneously?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do we divide and distribute tasks across cores?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to exchange data across cores (if data is needed for another part of a computation)?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do we handle collation/storage of results?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That's a lot of very valid questions!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considerations highlight the interplay between parallel processing and memory,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 challenges we have in implementing parallelism.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there are two things we need to understand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to handle computation with respect to multiple cpus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And how to handle memory across them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f6850654bc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f6850654bc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From the computational perspective, it comes down to processes and threads.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Let's look at each of these in turn.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process refers to an individual running instance of a software program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Each process operates independently and possesses its own set of resources, such as memory space and open files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As a result, data within one process remains isolated and cannot be directly accessed by other processes.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parallel programming, the objective is to achieve parallel execution by simultaneously running coordinated processes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naturally introduces the need for communication and data sharing among them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To enable this, parallel programming models like the Message Passing Interface (or MPI for short) have been developed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MPI provides a comprehensive set of libraries, tools, and methodologies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these enable processes to exchange messages, coordinate actions, and share data, enabling parallel execution across a cluster or network of machines.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thread, on the other hand, is an execution unit that is part of a process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 it operates within the context of a process and shares the process’s resources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Unlike processes, multiple threads within a process can access and share the same data, enabling more efficient and faster parallel programming.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Threads are more lightweight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They are like the small building blocks of execution in parallel programming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 they're like the small-scale unit of parallelism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Whereas processes are the larger unit that can make use of many threads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advantage of using threads on their own is that they can be easier to work with compared to processes when it comes to parallel programming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When incorporating threads, especially with frameworks like OpenMP, modifying a program becomes simpler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Since threads operate within the same process and can directly access shared data, this eliminates the need for complex inter-process communication required by mechanisms such as MPI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However, it’s important to note that threads within a process are limited to a single CPU core and a single computer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While they provide an effective means of utilizing multiple CPU cores on a single machine, they cannot extend beyond the boundaries of that computer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But using OpenMP can be a good first step in parallelising your code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If you need more parallelism, MPI can provide that, but at a higher overhead and implementation cost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 going back to our painting 4 walls analogy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Our example painters have two arms, and could potentially paint with both arms at the same time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Technically, the work being done by each arm is the work of a single painter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In this example, each painter would be a </a:t>
            </a:r>
            <a:r>
              <a:rPr b="1" i="1" lang="en">
                <a:solidFill>
                  <a:schemeClr val="dk1"/>
                </a:solidFill>
              </a:rPr>
              <a:t>“process”</a:t>
            </a:r>
            <a:r>
              <a:rPr lang="en">
                <a:solidFill>
                  <a:schemeClr val="dk1"/>
                </a:solidFill>
              </a:rPr>
              <a:t> (an individual instance of a program)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The painters’ arms represent a </a:t>
            </a:r>
            <a:r>
              <a:rPr b="1" i="1" lang="en">
                <a:solidFill>
                  <a:schemeClr val="dk1"/>
                </a:solidFill>
              </a:rPr>
              <a:t>“thread”</a:t>
            </a:r>
            <a:r>
              <a:rPr lang="en">
                <a:solidFill>
                  <a:schemeClr val="dk1"/>
                </a:solidFill>
              </a:rPr>
              <a:t> of a program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raises the question of whether it's possible to use MPI and OpenMP at the same time,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 maximise the CPU resources you have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And yes, it is, and we cover this briefly later on in the course,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f6850654bc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f6850654bc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Now let's look at memory access - another fundamental concept that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differentiates parallelism technologies such as MPI and OpenMP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We'll look at this in general terms, from the perspective of a "processor unit"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 MPI terms, this is a process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And in OpenMP terms, this is a threads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Distributed memory involves memory resources that are physically separated across different computers or nodes in a network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Each processor has its own private memory, and explicit communication is required to exchange data between processors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In distributed memory programming models, such as MPI, you need to explicitly exchange data between processes using messages, and within individual processes, update the process' memory, in things like variables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memory, </a:t>
            </a:r>
            <a:r>
              <a:rPr lang="en">
                <a:solidFill>
                  <a:schemeClr val="dk1"/>
                </a:solidFill>
              </a:rPr>
              <a:t>on the other hand,</a:t>
            </a:r>
            <a:r>
              <a:rPr lang="en"/>
              <a:t> refers to a memory model where multiple processors can directly access and modify the same memory space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Changes made to variables by one processor are potentially immediately visible to all other processors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 shared memory programming models, like OpenMP, therefore have a simpler memory model and the underlying mechanisms for handling access to variables between threads is largely hidden from the programmer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But does need to be managed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considering memory as a resource in a shared memory system, going back to our painting analogy: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Imagine painters have to obtain paint from a central dispenser in the middle of the room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If each painter is using a different colour, they can work independently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But if they use the same colour, and two run out of paint at the same time,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they have to synchronise their actions with the other painter in some way so they can use the dispenser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essentially, one waits until the other has finished using the resource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f6850654bc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f6850654bc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Now, very nature of parallelism gives rise to interesting challenges to do with simultaneous processing and memory handling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And these have to be accounted for when programming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Some key ones are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race conditions (where correct behaviour is dependent on events in a certain order which isn't guaranteed),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synchronisation (where we need to maintain consistent views of data across processors to ensure a correct result),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and deadlock (where two or more processors cannot continue due to waiting for other processors which are also waiting)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We'll be looking at some of these throughout the course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1" name="Google Shape;51;p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3"/>
          <p:cNvSpPr txBox="1"/>
          <p:nvPr>
            <p:ph idx="1" type="body"/>
          </p:nvPr>
        </p:nvSpPr>
        <p:spPr>
          <a:xfrm>
            <a:off x="724675" y="1597875"/>
            <a:ext cx="7609500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4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58" name="Google Shape;58;p4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9" name="Google Shape;59;p4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2" name="Google Shape;62;p4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65;p4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66" name="Google Shape;66;p4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4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71" name="Google Shape;71;p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2" name="Google Shape;72;p4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" name="Google Shape;74;p4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75" name="Google Shape;75;p4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4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9" name="Google Shape;79;p4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" name="Google Shape;83;p4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84" name="Google Shape;84;p4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" name="Google Shape;89;p4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255"/>
            <a:ext cx="2267380" cy="2601741"/>
            <a:chOff x="6790514" y="1255"/>
            <a:chExt cx="2267380" cy="2601741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536" y="1255"/>
              <a:ext cx="1990358" cy="1990303"/>
              <a:chOff x="7067536" y="1255"/>
              <a:chExt cx="1990358" cy="1990303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35300"/>
            <a:ext cx="49377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Introduction to Parallelism</a:t>
            </a:r>
            <a:endParaRPr/>
          </a:p>
        </p:txBody>
      </p:sp>
      <p:pic>
        <p:nvPicPr>
          <p:cNvPr id="278" name="Google Shape;2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3425" y="870900"/>
            <a:ext cx="1559572" cy="1559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/>
          <p:nvPr>
            <p:ph idx="1" type="subTitle"/>
          </p:nvPr>
        </p:nvSpPr>
        <p:spPr>
          <a:xfrm>
            <a:off x="824000" y="3596300"/>
            <a:ext cx="64941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br>
              <a:rPr b="1" lang="en"/>
            </a:b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Steve Crouch</a:t>
            </a:r>
            <a:endParaRPr/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8013" y="1425138"/>
            <a:ext cx="1510400" cy="4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Parallel Problems</a:t>
            </a:r>
            <a:endParaRPr/>
          </a:p>
        </p:txBody>
      </p:sp>
      <p:sp>
        <p:nvSpPr>
          <p:cNvPr id="347" name="Google Shape;347;p22"/>
          <p:cNvSpPr txBox="1"/>
          <p:nvPr>
            <p:ph idx="1" type="body"/>
          </p:nvPr>
        </p:nvSpPr>
        <p:spPr>
          <a:xfrm>
            <a:off x="724675" y="1597875"/>
            <a:ext cx="8076900" cy="33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Embarrassingly Parallel (EP) problems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Easiest to understand and parallelise!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Problem space divided across processors, each responsible for solving part of problem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Each processor completely independent of the others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e.g. Monte Carlo analysis, big data search, bulk processing of files (e.g. multiple image processing)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 (non-EP) problems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Can't always parallelise all parts of a solution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Typically - part of the problem solution dependent on another part</a:t>
            </a:r>
            <a:endParaRPr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More data dependency = more complex solutions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"/>
          <p:cNvSpPr txBox="1"/>
          <p:nvPr>
            <p:ph idx="1" type="body"/>
          </p:nvPr>
        </p:nvSpPr>
        <p:spPr>
          <a:xfrm>
            <a:off x="724675" y="1597875"/>
            <a:ext cx="7609500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3" name="Google Shape;353;p23"/>
          <p:cNvSpPr txBox="1"/>
          <p:nvPr>
            <p:ph type="title"/>
          </p:nvPr>
        </p:nvSpPr>
        <p:spPr>
          <a:xfrm>
            <a:off x="0" y="3572700"/>
            <a:ext cx="91440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www.software.ac.uk</a:t>
            </a:r>
            <a:endParaRPr sz="2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54" name="Google Shape;3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211" y="2255852"/>
            <a:ext cx="4351324" cy="138952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lt1"/>
                </a:solidFill>
              </a:rPr>
              <a:t>Acknowledgements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6" name="Google Shape;356;p23"/>
          <p:cNvSpPr txBox="1"/>
          <p:nvPr>
            <p:ph idx="1" type="body"/>
          </p:nvPr>
        </p:nvSpPr>
        <p:spPr>
          <a:xfrm>
            <a:off x="-100" y="1454900"/>
            <a:ext cx="9144000" cy="24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Material developed for DiRAC in collaboration with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/>
          <p:nvPr>
            <p:ph idx="1" type="body"/>
          </p:nvPr>
        </p:nvSpPr>
        <p:spPr>
          <a:xfrm>
            <a:off x="724675" y="1597875"/>
            <a:ext cx="7609500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6" name="Google Shape;286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lt1"/>
                </a:solidFill>
              </a:rPr>
              <a:t>Learning Objectives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7" name="Google Shape;287;p14"/>
          <p:cNvSpPr txBox="1"/>
          <p:nvPr>
            <p:ph idx="1" type="body"/>
          </p:nvPr>
        </p:nvSpPr>
        <p:spPr>
          <a:xfrm>
            <a:off x="774250" y="1683500"/>
            <a:ext cx="75600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Describe the fundamentals of parallelisation and parallel programming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List the main characteristics of shared and distributed memory parallelisation, and how they apply to </a:t>
            </a:r>
            <a:r>
              <a:rPr lang="en"/>
              <a:t>threads and processes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Describe the differences between data parallelism and message passing paradigms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Describe what is meant by an "</a:t>
            </a:r>
            <a:r>
              <a:rPr lang="en">
                <a:solidFill>
                  <a:schemeClr val="lt1"/>
                </a:solidFill>
              </a:rPr>
              <a:t>embarrassingly</a:t>
            </a:r>
            <a:r>
              <a:rPr lang="en">
                <a:solidFill>
                  <a:schemeClr val="lt1"/>
                </a:solidFill>
              </a:rPr>
              <a:t> parallel" problem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93" name="Google Shape;293;p15"/>
          <p:cNvSpPr txBox="1"/>
          <p:nvPr>
            <p:ph idx="1" type="body"/>
          </p:nvPr>
        </p:nvSpPr>
        <p:spPr>
          <a:xfrm>
            <a:off x="311700" y="1229875"/>
            <a:ext cx="8520600" cy="3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Parallelisation: dividing a complex task into smaller subtasks, enabling simultaneous execution, to improve performance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ways to make code run faster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Use a better compiler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Develop/use more efficient theoretical methods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Optimise the existing code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Move computationally demanding parts (or whole program) into more performant languages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reduce total amount of computation, increase efficiency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/>
          <p:nvPr/>
        </p:nvSpPr>
        <p:spPr>
          <a:xfrm>
            <a:off x="6633650" y="0"/>
            <a:ext cx="25104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Sequential vs Parallel</a:t>
            </a:r>
            <a:endParaRPr/>
          </a:p>
        </p:txBody>
      </p:sp>
      <p:sp>
        <p:nvSpPr>
          <p:cNvPr id="300" name="Google Shape;300;p16"/>
          <p:cNvSpPr txBox="1"/>
          <p:nvPr>
            <p:ph idx="1" type="body"/>
          </p:nvPr>
        </p:nvSpPr>
        <p:spPr>
          <a:xfrm>
            <a:off x="311700" y="1176225"/>
            <a:ext cx="6090300" cy="3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Sequential in modern CPUs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Mainly instruction follows instruction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Perhaps some parallelisation, at a low level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Parallel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Divide problem space across many processing 'units'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In code - explicitly dictate how parallelism will occur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Raises some interesting programming challenges</a:t>
            </a:r>
            <a:endParaRPr/>
          </a:p>
        </p:txBody>
      </p:sp>
      <p:pic>
        <p:nvPicPr>
          <p:cNvPr id="301" name="Google Shape;3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525" y="-5300"/>
            <a:ext cx="2302425" cy="228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5325" y="2552400"/>
            <a:ext cx="2378625" cy="2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6"/>
          <p:cNvSpPr txBox="1"/>
          <p:nvPr/>
        </p:nvSpPr>
        <p:spPr>
          <a:xfrm>
            <a:off x="7052375" y="2131573"/>
            <a:ext cx="166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Sequential</a:t>
            </a:r>
            <a:endParaRPr sz="1000"/>
          </a:p>
        </p:txBody>
      </p:sp>
      <p:sp>
        <p:nvSpPr>
          <p:cNvPr id="304" name="Google Shape;304;p16"/>
          <p:cNvSpPr txBox="1"/>
          <p:nvPr/>
        </p:nvSpPr>
        <p:spPr>
          <a:xfrm>
            <a:off x="7052375" y="4766275"/>
            <a:ext cx="166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Parallel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Parallelism by Analogy</a:t>
            </a:r>
            <a:endParaRPr/>
          </a:p>
        </p:txBody>
      </p:sp>
      <p:sp>
        <p:nvSpPr>
          <p:cNvPr id="310" name="Google Shape;310;p17"/>
          <p:cNvSpPr txBox="1"/>
          <p:nvPr>
            <p:ph idx="1" type="body"/>
          </p:nvPr>
        </p:nvSpPr>
        <p:spPr>
          <a:xfrm>
            <a:off x="311700" y="1229875"/>
            <a:ext cx="5565900" cy="38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Painting four walls in a room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Task of painting each wall is independent of others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Parallelism is dependent on available resources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i.e. painters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there is only one painter: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Work on one wall, finish, work on another, repeat until done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or more: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Complete job in parallel, painters assigned to "free" walls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The more painters (up to 4), the more parallelism, the faster the job completes</a:t>
            </a:r>
            <a:endParaRPr/>
          </a:p>
        </p:txBody>
      </p:sp>
      <p:pic>
        <p:nvPicPr>
          <p:cNvPr id="311" name="Google Shape;3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3325" y="1243525"/>
            <a:ext cx="2433825" cy="36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Parallelism: Processing and Memory</a:t>
            </a:r>
            <a:endParaRPr/>
          </a:p>
        </p:txBody>
      </p:sp>
      <p:sp>
        <p:nvSpPr>
          <p:cNvPr id="317" name="Google Shape;317;p18"/>
          <p:cNvSpPr txBox="1"/>
          <p:nvPr>
            <p:ph idx="1" type="body"/>
          </p:nvPr>
        </p:nvSpPr>
        <p:spPr>
          <a:xfrm>
            <a:off x="724675" y="1597875"/>
            <a:ext cx="7609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Parallelism not a simple problem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Typical computer: single CPU, RAM, hard disk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we add a CPU, how do we handle memory?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Cores share RAM, or each core has dedicated RAM?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With shared memory - what happens when two cores write to it simultaneously?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How do we divide and distribute tasks across cores?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How to exchange data across cores?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How do we handle collation/storage of results?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/>
          <p:nvPr/>
        </p:nvSpPr>
        <p:spPr>
          <a:xfrm>
            <a:off x="5767875" y="0"/>
            <a:ext cx="33762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Processes vs Threads</a:t>
            </a:r>
            <a:endParaRPr/>
          </a:p>
        </p:txBody>
      </p:sp>
      <p:sp>
        <p:nvSpPr>
          <p:cNvPr id="324" name="Google Shape;324;p19"/>
          <p:cNvSpPr txBox="1"/>
          <p:nvPr>
            <p:ph idx="1" type="body"/>
          </p:nvPr>
        </p:nvSpPr>
        <p:spPr>
          <a:xfrm>
            <a:off x="311700" y="1229875"/>
            <a:ext cx="5528100" cy="36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Process-based (Message Passing Interface (MPI)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Instance of a program being executed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Operates independently, own resources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1" lang="en"/>
              <a:t>Parallelism: run multiple processes, data exchange between processes with messages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Thread-based (OpenMP)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Execution "unit" within a process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Operates within a process, shares its resources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More lightweight than processes, smaller scale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1" lang="en"/>
              <a:t>Parallelism: run multiple threads in a process, manage concurrent data access</a:t>
            </a:r>
            <a:endParaRPr i="1"/>
          </a:p>
        </p:txBody>
      </p:sp>
      <p:pic>
        <p:nvPicPr>
          <p:cNvPr id="325" name="Google Shape;325;p19"/>
          <p:cNvPicPr preferRelativeResize="0"/>
          <p:nvPr/>
        </p:nvPicPr>
        <p:blipFill rotWithShape="1">
          <a:blip r:embed="rId3">
            <a:alphaModFix/>
          </a:blip>
          <a:srcRect b="0" l="5873" r="6330" t="0"/>
          <a:stretch/>
        </p:blipFill>
        <p:spPr>
          <a:xfrm>
            <a:off x="5767882" y="1196412"/>
            <a:ext cx="3352987" cy="14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9"/>
          <p:cNvPicPr preferRelativeResize="0"/>
          <p:nvPr/>
        </p:nvPicPr>
        <p:blipFill rotWithShape="1">
          <a:blip r:embed="rId4">
            <a:alphaModFix/>
          </a:blip>
          <a:srcRect b="0" l="33408" r="33520" t="0"/>
          <a:stretch/>
        </p:blipFill>
        <p:spPr>
          <a:xfrm>
            <a:off x="6906750" y="3056175"/>
            <a:ext cx="1262950" cy="14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/>
          <p:nvPr/>
        </p:nvSpPr>
        <p:spPr>
          <a:xfrm>
            <a:off x="5767875" y="0"/>
            <a:ext cx="33762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2" name="Google Shape;332;p20"/>
          <p:cNvPicPr preferRelativeResize="0"/>
          <p:nvPr/>
        </p:nvPicPr>
        <p:blipFill rotWithShape="1">
          <a:blip r:embed="rId3">
            <a:alphaModFix/>
          </a:blip>
          <a:srcRect b="0" l="0" r="56606" t="0"/>
          <a:stretch/>
        </p:blipFill>
        <p:spPr>
          <a:xfrm>
            <a:off x="5925300" y="2489275"/>
            <a:ext cx="3218727" cy="265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0"/>
          <p:cNvSpPr txBox="1"/>
          <p:nvPr>
            <p:ph type="title"/>
          </p:nvPr>
        </p:nvSpPr>
        <p:spPr>
          <a:xfrm>
            <a:off x="1303800" y="141375"/>
            <a:ext cx="4621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vs Distributed Memory</a:t>
            </a:r>
            <a:endParaRPr/>
          </a:p>
        </p:txBody>
      </p:sp>
      <p:sp>
        <p:nvSpPr>
          <p:cNvPr id="334" name="Google Shape;334;p20"/>
          <p:cNvSpPr txBox="1"/>
          <p:nvPr>
            <p:ph idx="1" type="body"/>
          </p:nvPr>
        </p:nvSpPr>
        <p:spPr>
          <a:xfrm>
            <a:off x="311700" y="1229875"/>
            <a:ext cx="5561400" cy="3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Distributed memory (MPI)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Processes have own private memory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Sending/receiving messages explicit in code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Therefore, any data exchange/synchronisation takes time</a:t>
            </a:r>
            <a:br>
              <a:rPr lang="en"/>
            </a:b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Shared memory (OpenMP)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Multiple threads share same memory space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Memory access mechanisms (largely) hidden from programmer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Changes immediately visible to other threads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1" lang="en"/>
              <a:t>Data parallelism paradigm</a:t>
            </a:r>
            <a:endParaRPr i="1"/>
          </a:p>
        </p:txBody>
      </p:sp>
      <p:pic>
        <p:nvPicPr>
          <p:cNvPr id="335" name="Google Shape;335;p20"/>
          <p:cNvPicPr preferRelativeResize="0"/>
          <p:nvPr/>
        </p:nvPicPr>
        <p:blipFill rotWithShape="1">
          <a:blip r:embed="rId3">
            <a:alphaModFix/>
          </a:blip>
          <a:srcRect b="0" l="48641" r="0" t="0"/>
          <a:stretch/>
        </p:blipFill>
        <p:spPr>
          <a:xfrm>
            <a:off x="5925275" y="249794"/>
            <a:ext cx="3218727" cy="2239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Parallelism Challenges</a:t>
            </a:r>
            <a:endParaRPr/>
          </a:p>
        </p:txBody>
      </p:sp>
      <p:sp>
        <p:nvSpPr>
          <p:cNvPr id="341" name="Google Shape;341;p21"/>
          <p:cNvSpPr txBox="1"/>
          <p:nvPr>
            <p:ph idx="1" type="body"/>
          </p:nvPr>
        </p:nvSpPr>
        <p:spPr>
          <a:xfrm>
            <a:off x="724675" y="1597875"/>
            <a:ext cx="7609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Race conditions: correct behaviour dependent on events in a certain order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Synchronisation: need to maintain consistent views of data across processors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Deadlock: two or more processors are unable to continue, since each is waiting for other(s) to release resources (e.g. messages)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